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3"/>
  </p:notesMasterIdLst>
  <p:sldIdLst>
    <p:sldId id="256" r:id="rId5"/>
    <p:sldId id="273" r:id="rId6"/>
    <p:sldId id="272" r:id="rId7"/>
    <p:sldId id="274" r:id="rId8"/>
    <p:sldId id="275" r:id="rId9"/>
    <p:sldId id="277" r:id="rId10"/>
    <p:sldId id="26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7" r:id="rId21"/>
    <p:sldId id="268" r:id="rId22"/>
    <p:sldId id="269" r:id="rId23"/>
    <p:sldId id="276" r:id="rId24"/>
    <p:sldId id="278" r:id="rId25"/>
    <p:sldId id="30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0" r:id="rId47"/>
    <p:sldId id="301" r:id="rId48"/>
    <p:sldId id="317" r:id="rId49"/>
    <p:sldId id="321" r:id="rId50"/>
    <p:sldId id="299" r:id="rId51"/>
    <p:sldId id="306" r:id="rId52"/>
    <p:sldId id="309" r:id="rId53"/>
    <p:sldId id="307" r:id="rId54"/>
    <p:sldId id="310" r:id="rId55"/>
    <p:sldId id="270" r:id="rId56"/>
    <p:sldId id="271" r:id="rId57"/>
    <p:sldId id="324" r:id="rId58"/>
    <p:sldId id="322" r:id="rId59"/>
    <p:sldId id="311" r:id="rId60"/>
    <p:sldId id="302" r:id="rId61"/>
    <p:sldId id="304" r:id="rId62"/>
    <p:sldId id="303" r:id="rId63"/>
    <p:sldId id="305" r:id="rId64"/>
    <p:sldId id="319" r:id="rId65"/>
    <p:sldId id="323" r:id="rId66"/>
    <p:sldId id="312" r:id="rId67"/>
    <p:sldId id="313" r:id="rId68"/>
    <p:sldId id="314" r:id="rId69"/>
    <p:sldId id="315" r:id="rId70"/>
    <p:sldId id="316" r:id="rId71"/>
    <p:sldId id="320" r:id="rId7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618"/>
    <a:srgbClr val="2B5A7F"/>
    <a:srgbClr val="9DC2E0"/>
    <a:srgbClr val="4F0A4F"/>
    <a:srgbClr val="E19FDF"/>
    <a:srgbClr val="645399"/>
    <a:srgbClr val="AD9DDF"/>
    <a:srgbClr val="A23851"/>
    <a:srgbClr val="DD9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073028-5285-2F37-AF30-A6A7576BF0A4}" v="1207" dt="2019-09-15T10:27:46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EBBBCC-DAD2-459C-BE2E-F6DE35CF9A28}" styleName="Stijl, donker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ijl, donker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7292A2E-F333-43FB-9621-5CBBE7FDCDCB}" styleName="Stijl, licht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Stijl, licht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Stijl, licht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3" autoAdjust="0"/>
    <p:restoredTop sz="65018" autoAdjust="0"/>
  </p:normalViewPr>
  <p:slideViewPr>
    <p:cSldViewPr snapToGrid="0">
      <p:cViewPr varScale="1">
        <p:scale>
          <a:sx n="74" d="100"/>
          <a:sy n="74" d="100"/>
        </p:scale>
        <p:origin x="93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E753A-9A06-804F-98E6-FD33E57F14C8}" type="datetimeFigureOut">
              <a:rPr lang="nl-NL" smtClean="0"/>
              <a:t>6-10-2019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191BA-05A7-A44A-B328-DC6A54A84F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54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2883547/intuitive-understanding-of-1d-2d-and-3d-convolutions-in-convolutional-neural-n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image-kernels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T1JzLTH4G4&amp;list=PLf7L7Kg8_FNxHATtLwDceyh72QQL9pvpQ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convnet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pp.pluralsight.com/library/courses/image-classification-pytorch/table-of-contents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Scaling</a:t>
            </a:r>
            <a:r>
              <a:rPr lang="nl-NL" dirty="0"/>
              <a:t> doet men wel regelmatig (0-1 range) (hoewel dit niet </a:t>
            </a:r>
            <a:r>
              <a:rPr lang="nl-NL" dirty="0" err="1"/>
              <a:t>niet</a:t>
            </a:r>
            <a:r>
              <a:rPr lang="nl-NL" dirty="0"/>
              <a:t> altijd nodig is), maar </a:t>
            </a:r>
            <a:r>
              <a:rPr lang="nl-NL" dirty="0" err="1"/>
              <a:t>normalisation</a:t>
            </a:r>
            <a:r>
              <a:rPr lang="nl-NL" dirty="0"/>
              <a:t> doet men meestal in een ‘batch </a:t>
            </a:r>
            <a:r>
              <a:rPr lang="nl-NL" dirty="0" err="1"/>
              <a:t>normalize</a:t>
            </a:r>
            <a:r>
              <a:rPr lang="nl-NL" dirty="0"/>
              <a:t>’ </a:t>
            </a:r>
            <a:r>
              <a:rPr lang="nl-NL" dirty="0" err="1"/>
              <a:t>layer</a:t>
            </a:r>
            <a:r>
              <a:rPr lang="nl-NL" dirty="0"/>
              <a:t>, na de </a:t>
            </a:r>
            <a:r>
              <a:rPr lang="nl-NL" dirty="0" err="1"/>
              <a:t>convolution</a:t>
            </a:r>
            <a:r>
              <a:rPr lang="nl-NL" dirty="0"/>
              <a:t> </a:t>
            </a:r>
            <a:r>
              <a:rPr lang="nl-NL" dirty="0" err="1"/>
              <a:t>layer</a:t>
            </a:r>
            <a:r>
              <a:rPr lang="nl-NL" dirty="0"/>
              <a:t>, en voor de </a:t>
            </a:r>
            <a:r>
              <a:rPr lang="nl-NL" dirty="0" err="1"/>
              <a:t>ReLU</a:t>
            </a:r>
            <a:r>
              <a:rPr lang="nl-NL" dirty="0"/>
              <a:t> </a:t>
            </a:r>
            <a:r>
              <a:rPr lang="nl-NL" dirty="0" err="1"/>
              <a:t>activation</a:t>
            </a:r>
            <a:r>
              <a:rPr lang="nl-NL" dirty="0"/>
              <a:t>. De </a:t>
            </a:r>
            <a:r>
              <a:rPr lang="nl-NL" dirty="0" err="1"/>
              <a:t>convolution</a:t>
            </a:r>
            <a:r>
              <a:rPr lang="nl-NL" dirty="0"/>
              <a:t> neurons hebben immers geen echte </a:t>
            </a:r>
            <a:r>
              <a:rPr lang="nl-NL" dirty="0" err="1"/>
              <a:t>activation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, dus ook geen nood aan </a:t>
            </a:r>
            <a:r>
              <a:rPr lang="nl-NL" dirty="0" err="1"/>
              <a:t>normalizing</a:t>
            </a:r>
            <a:r>
              <a:rPr lang="nl-NL" dirty="0"/>
              <a:t>…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5848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Kleine </a:t>
            </a:r>
            <a:r>
              <a:rPr lang="nl-NL" dirty="0" err="1"/>
              <a:t>conv</a:t>
            </a:r>
            <a:r>
              <a:rPr lang="nl-NL" dirty="0"/>
              <a:t> </a:t>
            </a:r>
            <a:r>
              <a:rPr lang="nl-NL" dirty="0" err="1"/>
              <a:t>kernels</a:t>
            </a:r>
            <a:r>
              <a:rPr lang="nl-NL" dirty="0"/>
              <a:t> doen het meestal beter dan grotere </a:t>
            </a:r>
            <a:r>
              <a:rPr lang="nl-NL" dirty="0" err="1"/>
              <a:t>kernels</a:t>
            </a:r>
            <a:r>
              <a:rPr lang="nl-NL" dirty="0"/>
              <a:t>. Dus een 3x3 </a:t>
            </a:r>
            <a:r>
              <a:rPr lang="nl-NL" dirty="0" err="1"/>
              <a:t>kernel</a:t>
            </a:r>
            <a:r>
              <a:rPr lang="nl-NL" dirty="0"/>
              <a:t> is meestal beter dan een 9x9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526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9979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All</a:t>
            </a:r>
            <a:r>
              <a:rPr lang="nl-NL" dirty="0"/>
              <a:t> neurons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8918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Kleurimages, met meerder </a:t>
            </a:r>
            <a:r>
              <a:rPr lang="nl-NL" dirty="0" err="1"/>
              <a:t>channels</a:t>
            </a:r>
            <a:r>
              <a:rPr lang="nl-NL" dirty="0"/>
              <a:t>, vragen wel voor een 3D (of meerder dimensies) </a:t>
            </a:r>
            <a:r>
              <a:rPr lang="nl-NL" dirty="0" err="1"/>
              <a:t>kernel</a:t>
            </a:r>
            <a:r>
              <a:rPr lang="nl-NL" dirty="0"/>
              <a:t>, maar het is een 2D </a:t>
            </a:r>
            <a:r>
              <a:rPr lang="nl-NL" dirty="0" err="1"/>
              <a:t>convolution</a:t>
            </a:r>
            <a:r>
              <a:rPr lang="nl-NL" dirty="0"/>
              <a:t>: we bewegen de </a:t>
            </a:r>
            <a:r>
              <a:rPr lang="nl-NL" dirty="0" err="1"/>
              <a:t>kernel</a:t>
            </a:r>
            <a:r>
              <a:rPr lang="nl-NL" dirty="0"/>
              <a:t> in een 2D vlak over de image (wel met meerdere </a:t>
            </a:r>
            <a:r>
              <a:rPr lang="nl-NL" dirty="0" err="1"/>
              <a:t>channels</a:t>
            </a:r>
            <a:r>
              <a:rPr lang="nl-NL" dirty="0"/>
              <a:t> tegelijkertijd). Output is ook een 2D matrix.</a:t>
            </a:r>
          </a:p>
          <a:p>
            <a:endParaRPr lang="nl-NL" dirty="0"/>
          </a:p>
          <a:p>
            <a:r>
              <a:rPr lang="nl-NL" dirty="0"/>
              <a:t>Goede uitleg: </a:t>
            </a:r>
            <a:r>
              <a:rPr lang="nl-BE" dirty="0">
                <a:hlinkClick r:id="rId3"/>
              </a:rPr>
              <a:t>https://stackoverflow.com/questions/42883547/intuitive-understanding-of-1d-2d-and-3d-convolutions-in-convolutional-neural-n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6741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Soms is het misschien nodig om ook in de diepte te bewegen voor de </a:t>
            </a:r>
            <a:r>
              <a:rPr lang="nl-NL" dirty="0" err="1"/>
              <a:t>convolutions</a:t>
            </a:r>
            <a:r>
              <a:rPr lang="nl-NL" dirty="0"/>
              <a:t>, en dan is het resultaat een 3D tensor. Meestal zou dit eerder iets zijn om in de tijd te werken (tijd is dan de diepte), en dan spreken we over </a:t>
            </a:r>
            <a:r>
              <a:rPr lang="nl-NL" dirty="0" err="1"/>
              <a:t>convnets</a:t>
            </a:r>
            <a:r>
              <a:rPr lang="nl-NL" dirty="0"/>
              <a:t> voor </a:t>
            </a:r>
            <a:r>
              <a:rPr lang="nl-NL" dirty="0" err="1"/>
              <a:t>movies</a:t>
            </a:r>
            <a:r>
              <a:rPr lang="nl-NL" dirty="0"/>
              <a:t> bv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7417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Padding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detect</a:t>
            </a:r>
            <a:r>
              <a:rPr lang="nl-NL" dirty="0"/>
              <a:t> features in </a:t>
            </a:r>
            <a:r>
              <a:rPr lang="nl-NL" dirty="0" err="1"/>
              <a:t>the</a:t>
            </a:r>
            <a:r>
              <a:rPr lang="nl-NL" dirty="0"/>
              <a:t> corners</a:t>
            </a:r>
          </a:p>
          <a:p>
            <a:r>
              <a:rPr lang="nl-NL" dirty="0"/>
              <a:t>Zero padding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choice</a:t>
            </a:r>
            <a:r>
              <a:rPr lang="nl-NL" dirty="0"/>
              <a:t>.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9730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Output </a:t>
            </a:r>
            <a:r>
              <a:rPr lang="nl-NL" dirty="0" err="1"/>
              <a:t>dimension</a:t>
            </a:r>
            <a:r>
              <a:rPr lang="nl-NL" dirty="0"/>
              <a:t> (bv van </a:t>
            </a:r>
            <a:r>
              <a:rPr lang="nl-NL" dirty="0" err="1"/>
              <a:t>height</a:t>
            </a:r>
            <a:r>
              <a:rPr lang="nl-NL" dirty="0"/>
              <a:t>) = [[n (</a:t>
            </a:r>
            <a:r>
              <a:rPr lang="nl-NL" dirty="0" err="1"/>
              <a:t>height</a:t>
            </a:r>
            <a:r>
              <a:rPr lang="nl-NL" dirty="0"/>
              <a:t> van de input) + 2x padding – f (</a:t>
            </a:r>
            <a:r>
              <a:rPr lang="nl-NL" dirty="0" err="1"/>
              <a:t>height</a:t>
            </a:r>
            <a:r>
              <a:rPr lang="nl-NL" dirty="0"/>
              <a:t> van de </a:t>
            </a:r>
            <a:r>
              <a:rPr lang="nl-NL" dirty="0" err="1"/>
              <a:t>kernel</a:t>
            </a:r>
            <a:r>
              <a:rPr lang="nl-NL" dirty="0"/>
              <a:t>)] / </a:t>
            </a:r>
            <a:r>
              <a:rPr lang="nl-NL" dirty="0" err="1"/>
              <a:t>stride</a:t>
            </a:r>
            <a:r>
              <a:rPr lang="nl-NL" dirty="0"/>
              <a:t>] + 1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2082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Om </a:t>
            </a:r>
            <a:r>
              <a:rPr lang="nl-NL" dirty="0" err="1"/>
              <a:t>kernels</a:t>
            </a:r>
            <a:r>
              <a:rPr lang="nl-NL" dirty="0"/>
              <a:t> goed te begrijpen, zeer goede referentie die visueel het effect van verschillende </a:t>
            </a:r>
            <a:r>
              <a:rPr lang="nl-NL" dirty="0" err="1"/>
              <a:t>kernels</a:t>
            </a:r>
            <a:r>
              <a:rPr lang="nl-NL" dirty="0"/>
              <a:t> uitlegt: </a:t>
            </a:r>
            <a:r>
              <a:rPr lang="nl-BE" dirty="0">
                <a:hlinkClick r:id="rId3"/>
              </a:rPr>
              <a:t>http://setosa.io/ev/image-kernels/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382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Max pooling, </a:t>
            </a:r>
            <a:r>
              <a:rPr lang="nl-NL" dirty="0" err="1"/>
              <a:t>average</a:t>
            </a:r>
            <a:r>
              <a:rPr lang="nl-NL" dirty="0"/>
              <a:t> pooling, …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569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Goede, redelijke wiskundige benadering van Computer </a:t>
            </a:r>
            <a:r>
              <a:rPr lang="nl-NL" dirty="0" err="1"/>
              <a:t>vision</a:t>
            </a:r>
            <a:r>
              <a:rPr lang="nl-NL" dirty="0"/>
              <a:t>: Computer </a:t>
            </a:r>
            <a:r>
              <a:rPr lang="nl-NL" dirty="0" err="1"/>
              <a:t>Vision</a:t>
            </a:r>
            <a:r>
              <a:rPr lang="nl-NL" dirty="0"/>
              <a:t> course van Stanford, op </a:t>
            </a:r>
            <a:r>
              <a:rPr lang="nl-NL" dirty="0" err="1"/>
              <a:t>youtube</a:t>
            </a:r>
            <a:r>
              <a:rPr lang="nl-NL" dirty="0"/>
              <a:t> (2017)</a:t>
            </a:r>
          </a:p>
          <a:p>
            <a:r>
              <a:rPr lang="nl-NL" dirty="0"/>
              <a:t> </a:t>
            </a:r>
            <a:r>
              <a:rPr lang="nl-BE" dirty="0">
                <a:hlinkClick r:id="rId3"/>
              </a:rPr>
              <a:t>https://www.youtube.com/watch?v=vT1JzLTH4G4&amp;list=PLf7L7Kg8_FNxHATtLwDceyh72QQL9pvpQ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201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133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Alexnet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8193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 een meer wiskundige benadering van CNN: </a:t>
            </a:r>
            <a:r>
              <a:rPr lang="nl-BE" dirty="0">
                <a:hlinkClick r:id="rId3"/>
              </a:rPr>
              <a:t>https://www.deeplearningbook.org/contents/convnets.html</a:t>
            </a:r>
            <a:endParaRPr lang="nl-BE" dirty="0"/>
          </a:p>
          <a:p>
            <a:endParaRPr lang="nl-BE" dirty="0"/>
          </a:p>
          <a:p>
            <a:r>
              <a:rPr lang="nl-BE" dirty="0"/>
              <a:t>Goede </a:t>
            </a:r>
            <a:r>
              <a:rPr lang="nl-BE" dirty="0" err="1"/>
              <a:t>Pluralsight</a:t>
            </a:r>
            <a:r>
              <a:rPr lang="nl-BE" dirty="0"/>
              <a:t> course: </a:t>
            </a:r>
            <a:r>
              <a:rPr lang="nl-BE" dirty="0">
                <a:hlinkClick r:id="rId4"/>
              </a:rPr>
              <a:t>https://app.pluralsight.com/library/courses/image-classification-pytorch/table-of-contents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844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Batch of images: rank4 tensor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6140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117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Zo goed als alle </a:t>
            </a:r>
            <a:r>
              <a:rPr lang="nl-NL" dirty="0" err="1"/>
              <a:t>libraries</a:t>
            </a:r>
            <a:r>
              <a:rPr lang="nl-NL" dirty="0"/>
              <a:t> gebruiken vierkante images (gemakkelijk om te roteren, transpose,…)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1136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 images in een batch (zelfs over alle batches heen, niet alleen in een ‘mini’-batch, maar in de ganse batch) moeten zelfde afmetingen hebben</a:t>
            </a:r>
          </a:p>
          <a:p>
            <a:r>
              <a:rPr lang="nl-NL" dirty="0" err="1"/>
              <a:t>Truk</a:t>
            </a:r>
            <a:r>
              <a:rPr lang="nl-NL" dirty="0"/>
              <a:t>: meestal gaat men de images zelfs eerst verkleinen, model snel trainen, en dan transfer </a:t>
            </a:r>
            <a:r>
              <a:rPr lang="nl-NL" dirty="0" err="1"/>
              <a:t>learning</a:t>
            </a:r>
            <a:r>
              <a:rPr lang="nl-NL" dirty="0"/>
              <a:t> techniek gebruiken om te starten met </a:t>
            </a:r>
            <a:r>
              <a:rPr lang="nl-NL" dirty="0" err="1"/>
              <a:t>trained</a:t>
            </a:r>
            <a:r>
              <a:rPr lang="nl-NL" dirty="0"/>
              <a:t> netwerk, images terug te vergroten, en dan fine </a:t>
            </a:r>
            <a:r>
              <a:rPr lang="nl-NL" dirty="0" err="1"/>
              <a:t>tuning</a:t>
            </a:r>
            <a:r>
              <a:rPr lang="nl-NL" dirty="0"/>
              <a:t> te doen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439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Dit is een pure ‘</a:t>
            </a:r>
            <a:r>
              <a:rPr lang="nl-NL" dirty="0" err="1"/>
              <a:t>insight</a:t>
            </a:r>
            <a:r>
              <a:rPr lang="nl-NL" dirty="0"/>
              <a:t>’ techniek, om feeling te krijgen voor de images. De meeste </a:t>
            </a:r>
            <a:r>
              <a:rPr lang="nl-NL" dirty="0" err="1"/>
              <a:t>conv.nets</a:t>
            </a:r>
            <a:r>
              <a:rPr lang="nl-NL" dirty="0"/>
              <a:t> doen geen specifieke preprocessing op </a:t>
            </a:r>
            <a:r>
              <a:rPr lang="nl-NL" dirty="0" err="1"/>
              <a:t>mean</a:t>
            </a:r>
            <a:r>
              <a:rPr lang="nl-NL" dirty="0"/>
              <a:t>, of </a:t>
            </a:r>
            <a:r>
              <a:rPr lang="nl-NL" dirty="0" err="1"/>
              <a:t>normalisation</a:t>
            </a:r>
            <a:r>
              <a:rPr lang="nl-NL" dirty="0"/>
              <a:t> niveau. Toch niet bij de </a:t>
            </a:r>
            <a:r>
              <a:rPr lang="nl-NL" dirty="0" err="1"/>
              <a:t>inputs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91BA-05A7-A44A-B328-DC6A54A84F9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320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13180"/>
            <a:ext cx="9144000" cy="2033637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697355" y="3322846"/>
            <a:ext cx="4797288" cy="216355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094" y="3504354"/>
            <a:ext cx="3691761" cy="335364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461" y="6248784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06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1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1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52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236662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53975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801688" indent="-254000" algn="l">
              <a:buFont typeface="Courier New" panose="02070309020205020404" pitchFamily="49" charset="0"/>
              <a:buChar char="o"/>
              <a:tabLst/>
              <a:defRPr sz="2000"/>
            </a:lvl3pPr>
            <a:lvl4pPr marL="107315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endParaRPr lang="nl-BE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1236662" y="1268413"/>
            <a:ext cx="3695065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417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969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2291379"/>
            <a:ext cx="10515600" cy="3885584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  <p:pic>
        <p:nvPicPr>
          <p:cNvPr id="8" name="Tijdelijke aanduiding voor inhoud 4">
            <a:extLst>
              <a:ext uri="{FF2B5EF4-FFF2-40B4-BE49-F238E27FC236}">
                <a16:creationId xmlns:a16="http://schemas.microsoft.com/office/drawing/2014/main" id="{F427BB05-6414-294F-BBAB-ADFEDD346C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4547"/>
            <a:ext cx="3168937" cy="2111993"/>
          </a:xfrm>
          <a:prstGeom prst="rect">
            <a:avLst/>
          </a:prstGeom>
        </p:spPr>
      </p:pic>
      <p:pic>
        <p:nvPicPr>
          <p:cNvPr id="9" name="Tijdelijke aanduiding voor inhoud 4">
            <a:extLst>
              <a:ext uri="{FF2B5EF4-FFF2-40B4-BE49-F238E27FC236}">
                <a16:creationId xmlns:a16="http://schemas.microsoft.com/office/drawing/2014/main" id="{DE54498F-3D4A-DB49-9608-5C8A6D9C74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0767" y="64547"/>
            <a:ext cx="3150466" cy="2111739"/>
          </a:xfrm>
          <a:prstGeom prst="rect">
            <a:avLst/>
          </a:prstGeom>
        </p:spPr>
      </p:pic>
      <p:pic>
        <p:nvPicPr>
          <p:cNvPr id="10" name="Tijdelijke aanduiding voor inhoud 4">
            <a:extLst>
              <a:ext uri="{FF2B5EF4-FFF2-40B4-BE49-F238E27FC236}">
                <a16:creationId xmlns:a16="http://schemas.microsoft.com/office/drawing/2014/main" id="{81A7D10E-33AC-9748-8EFD-48A1736B0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335" y="64547"/>
            <a:ext cx="3150465" cy="21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6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pPr/>
              <a:t>6/10/2019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6/10/2019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2427890" y="6356350"/>
            <a:ext cx="1411014" cy="365125"/>
          </a:xfrm>
        </p:spPr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1411014" cy="365125"/>
          </a:xfrm>
        </p:spPr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6/10/2019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3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242789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6/10/2019</a:t>
            </a:fld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094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3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etosa.io/ev/image-kernels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Convolution</a:t>
            </a:r>
            <a:r>
              <a:rPr lang="nl-BE" dirty="0">
                <a:latin typeface="Calibri"/>
                <a:ea typeface="Calibri"/>
                <a:cs typeface="Calibri"/>
                <a:sym typeface="Calibri"/>
              </a:rPr>
              <a:t>al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 Neural Networks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562" y="6254600"/>
            <a:ext cx="4528875" cy="6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43012-607E-44B1-A70B-D770144A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119A19-4E54-4EB9-A09F-56C92EA6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9C61084-6BE7-4605-AB7E-31D5F4CCF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2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28EF8-E2C8-4F06-9034-FCEB16C1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EA98E9-872E-4218-A72A-6AF7C4071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6B28A7-E4FA-4B65-9A2E-051EE754C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EA9AE-A6BA-460A-B93C-E9BEC776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A1439F-349C-4518-B628-782E6CBD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B96775F-7FC8-4E9A-96DC-2F6EB079F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2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4B90A-2503-46C1-96C2-A12D9B8B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62CF92-74C8-4FF5-910A-72DC00EC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86E7D49-303E-44D7-B1E9-34AA4CF9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DA7C8-397B-4D19-8781-F5D10CCD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8DC108-0D06-4258-BF4C-2B79059B6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46A69A1-CB4C-4299-AE65-427875A13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606" y="-1"/>
            <a:ext cx="12236605" cy="685126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59243FA-E6B7-437D-A932-30A0C639C4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71" t="28680" b="25855"/>
          <a:stretch/>
        </p:blipFill>
        <p:spPr>
          <a:xfrm>
            <a:off x="5013244" y="4736899"/>
            <a:ext cx="4961047" cy="211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18161-C70C-4DFC-AC73-A6D6C3EC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502482-D246-4A2B-9D59-37EFD186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05B1999-79D7-4D36-81A1-4C6CC87D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6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39F6C-EBCA-403F-ACA2-54B029AC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A67578-F536-4184-942C-A2FCF6768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CDA70DA-541A-4534-88C8-71D0488C6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606" y="-156118"/>
            <a:ext cx="12527465" cy="701411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7557C9A-E015-4074-9C9B-DB4588AFB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0" y="-42361"/>
            <a:ext cx="3818400" cy="2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86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1906DF7-E902-4C8F-A315-7EFD5FB3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108" y="1027906"/>
            <a:ext cx="7596534" cy="425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6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47CA6-3EAF-4A2F-BAFC-646C7ECF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F5DCC9-88AF-43EC-B8D9-AECE2230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5CF962D-1CED-4E1F-89DE-3CD5E528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39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C694666-1DF3-49B7-831D-11742F98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00" y="292076"/>
            <a:ext cx="7148400" cy="400238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3CEB4F8-AE85-4EBF-AA2F-E213E2773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346" y="3748707"/>
            <a:ext cx="5553308" cy="310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9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A85E2-FD24-4597-B5B6-9B383F8F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Computer </a:t>
            </a:r>
            <a:r>
              <a:rPr lang="nl-NL" dirty="0" err="1"/>
              <a:t>Vision</a:t>
            </a:r>
            <a:endParaRPr lang="nl-BE" dirty="0"/>
          </a:p>
        </p:txBody>
      </p:sp>
      <p:pic>
        <p:nvPicPr>
          <p:cNvPr id="1028" name="Picture 4" descr="Afbeeldingsresultaat voor computer vision">
            <a:extLst>
              <a:ext uri="{FF2B5EF4-FFF2-40B4-BE49-F238E27FC236}">
                <a16:creationId xmlns:a16="http://schemas.microsoft.com/office/drawing/2014/main" id="{670EDDC3-DBE0-4842-BC26-F33ADC9565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221" y="1825625"/>
            <a:ext cx="65295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701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2D184-4982-4AFE-9BAC-4C4F5295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Solution: </a:t>
            </a:r>
            <a:r>
              <a:rPr lang="nl-NL" dirty="0" err="1"/>
              <a:t>Convolutional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Network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0B6CED31-3355-4066-929F-C0EE243E3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5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6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A8275-B8F6-44BC-846E-DD92D910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46BAB8-F57B-48CF-ADDB-FFEF68F67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32207CB-79CC-4DB3-84F9-3EB1C58A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50304"/>
            <a:ext cx="5722699" cy="12570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3450-F4EA-4113-9DF0-147B73A5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246"/>
            <a:ext cx="12191999" cy="38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7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678ED-8822-4315-AD97-7168A8D1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D1C0E5-5942-4CA5-9AE8-6AD185AA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E9C4AA2-F3B8-4953-9808-A5AFE7759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99" y="598333"/>
            <a:ext cx="10113601" cy="56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08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4277D0F-4A61-4E59-916A-E3A3FC6F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92" y="38118"/>
            <a:ext cx="4484754" cy="344007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93DF8C0-3EB9-4E69-94BB-05B450C2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337" y="76896"/>
            <a:ext cx="4029307" cy="349745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4C23641-D8BE-4E76-B3F3-3B662D363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994" y="3644801"/>
            <a:ext cx="5620215" cy="30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58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D5802-2E9B-4BEA-AE1F-7120CFE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9B7EC8-7C50-436B-B737-D162D0C4A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084C880-6EDC-4FD9-9D90-7B4345EA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9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739CE4-3C4E-43BF-BA99-0016A2C5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4D6AA6-5D45-4716-B6BE-643263343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13FC2C1-A8FF-4781-8953-FDC6B522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65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748C1-F422-4BF8-8C00-D50374A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67329B-14EC-4BE1-9F35-CDB424633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FC93D27-9C49-427D-B6E9-7B645CD36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9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DC8E6E-1E37-43D7-8A2C-4F59B318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8E162A-7C7F-48A7-A7DA-D202261E3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23BA56C-29F6-4550-907F-9AAB3572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062" y="-99519"/>
            <a:ext cx="12398062" cy="69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21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D94A0-A995-4151-9EDF-5A5FA991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311596-4DDF-4BA8-B5AF-A06A1192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8877D10-EF9A-4A88-B6FE-BB3B1FC7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0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F2207-FDCB-40CE-9E62-C3C1B985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325DAC-766F-4012-BC9E-0F946C226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CABCDA9-73B3-4AAD-AA48-FCF6EA58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D65CC-5CA9-4978-B0EE-065A7FA7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History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5C49B94-B536-431B-AB67-7155ACD8D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5249" y="223887"/>
            <a:ext cx="4024800" cy="303653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94BA86C-D187-4302-B1F1-799827F0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29" y="120954"/>
            <a:ext cx="4205400" cy="31394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47B1B0A-49EB-4F29-94F6-EFCE43A72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56" y="3718533"/>
            <a:ext cx="4205400" cy="313946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1B6961-9709-452F-889F-30010A5EA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202" y="3718532"/>
            <a:ext cx="4205400" cy="31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0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B0F46-36E9-4D54-AE69-F36BDE3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1CD227-FD26-4B3D-A7F5-F4520B7EB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313887D-402D-4EFB-AA90-F54F49F71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9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0870D-A739-4690-B892-AE9A7707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14EADC-2E6B-4B0F-9645-9DC06A8FA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2493298-F10D-4DED-BC48-867865C8E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70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63976-AD0D-46D3-83D5-0E0DC4DB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F62611-34E3-480A-867D-DE99609CA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ED9C641-A7D1-4F1D-AFC7-0B701480E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37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CFBDF-70E3-47FF-8B87-FD078825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FAFBFC-4C29-4BBF-AFD7-E1814BE6B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E2309E-0D79-4226-917C-9E1820A0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7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D695B-66E5-46ED-9DD2-BB6801F1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048FAC-4638-427F-AC90-B678F8C9F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AF92C49-DAED-4EDC-8DAF-B52E52BC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6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D8B87-A637-4458-ABB5-62B02229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BC485F-2D77-416D-A1B9-E3D27E0C5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62B163-BC3C-4D8D-9E7C-92A8681D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61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11BE2-9F45-4D7C-A602-FFBA2901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C93F46-EFF7-4446-9781-35610A6D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09BFB89-140F-40C0-8858-96544A16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00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F9255-0324-4030-AD94-54621129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0578D3-8C50-4D22-94DF-D2DE4C07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FBD3B6D-5D8A-4287-B087-3AB057078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855"/>
            <a:ext cx="12220317" cy="68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18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08E3A-E620-4043-8765-2F187553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641B51-D4E8-431F-9098-6B35FE094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B573E2D-AA8F-488A-A9DF-A16A39D0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14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B3BF76-CA98-4B7F-8CEB-3AB178C6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D3C507-4148-4FA2-A8C3-1A9219173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17E5126-1B08-4BFF-868D-25509ADFF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83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2C014-A486-4275-9105-6FACF70BA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D8FF37-9AAC-4FA8-B61C-AC717E9F6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A39EFBA-3BF0-4C27-B087-09185F94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2" y="0"/>
            <a:ext cx="4205400" cy="313946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E9E3D47-8F51-4D15-A29F-9C09D53CA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110" y="-101971"/>
            <a:ext cx="4205400" cy="31394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9A5CDA2-9815-4216-A8E8-51BAED094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06" y="3037495"/>
            <a:ext cx="4205400" cy="313946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F3248FD-C5AB-4C7B-9FF2-3D23B1FE1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161" y="3037496"/>
            <a:ext cx="4205400" cy="31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34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9CEA6-0678-4900-9D7F-3937A754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7DD3C7-A9DF-470D-ABD2-9318AC3A6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495EF34-E81E-458D-83C2-5ECD5FE3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220317" cy="68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12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F4B8B-3DE6-4871-8994-DF780995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DD64DC-894F-4598-A4ED-6FBA7689E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99D16E-3E32-4812-9560-82C1A4D8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65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0E1B0A-2390-4FAB-9D21-CF728541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Feature Map  - </a:t>
            </a:r>
            <a:r>
              <a:rPr lang="nl-NL" dirty="0" err="1"/>
              <a:t>Kernel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876051-C60B-43C2-AE3B-E6393305D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2062C13-2F43-4D61-9C11-8915C519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2" y="1349866"/>
            <a:ext cx="8654602" cy="48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4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25F91-168F-4D44-AE54-7D44014A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Stride</a:t>
            </a:r>
            <a:r>
              <a:rPr lang="nl-NL" dirty="0"/>
              <a:t> (</a:t>
            </a:r>
            <a:r>
              <a:rPr lang="nl-NL" dirty="0" err="1"/>
              <a:t>horizontal</a:t>
            </a:r>
            <a:r>
              <a:rPr lang="nl-NL" dirty="0"/>
              <a:t> – </a:t>
            </a:r>
            <a:r>
              <a:rPr lang="nl-NL" dirty="0" err="1"/>
              <a:t>vertical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7D7EE7-A915-408B-A752-05DC3A9A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C95697-E91C-4E2E-BAE1-C1BF5D80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24" y="1583638"/>
            <a:ext cx="8203843" cy="45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92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ACAD3-221C-4F68-B4D9-CCB5794E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Sparse</a:t>
            </a:r>
            <a:r>
              <a:rPr lang="nl-NL" dirty="0"/>
              <a:t> </a:t>
            </a:r>
            <a:r>
              <a:rPr lang="nl-NL" dirty="0" err="1"/>
              <a:t>connections</a:t>
            </a:r>
            <a:r>
              <a:rPr lang="nl-NL" dirty="0"/>
              <a:t> –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independence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32A1F6-6AB9-498D-B495-DD479C3AF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ABDC19C-C2E1-43AD-8A60-15339CAC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9934"/>
            <a:ext cx="5598017" cy="31343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3C20A0A-ABFB-42A9-9074-91A08505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83" y="2089933"/>
            <a:ext cx="5598017" cy="31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8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2F6DF-3FF9-4F3E-AE62-17C48BFC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2D </a:t>
            </a:r>
            <a:r>
              <a:rPr lang="nl-NL" dirty="0" err="1"/>
              <a:t>Convolution</a:t>
            </a:r>
            <a:r>
              <a:rPr lang="nl-NL" dirty="0"/>
              <a:t> (images)  </a:t>
            </a:r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FF1E25-4D56-43E0-A923-9CC5FAD3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442" y="3865053"/>
            <a:ext cx="4902558" cy="301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8B9C39-C99C-4E45-96C8-C6D3208AD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48" y="3712573"/>
            <a:ext cx="6790065" cy="317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nter image description here">
            <a:extLst>
              <a:ext uri="{FF2B5EF4-FFF2-40B4-BE49-F238E27FC236}">
                <a16:creationId xmlns:a16="http://schemas.microsoft.com/office/drawing/2014/main" id="{DF231552-8CAC-4EDB-9123-E355CF0581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48" y="1520901"/>
            <a:ext cx="5632040" cy="18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nter image description here">
            <a:extLst>
              <a:ext uri="{FF2B5EF4-FFF2-40B4-BE49-F238E27FC236}">
                <a16:creationId xmlns:a16="http://schemas.microsoft.com/office/drawing/2014/main" id="{CD29B6E0-54A7-4523-AEFC-3F1120C4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496" y="1352252"/>
            <a:ext cx="5963992" cy="2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751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10C6A-C5AC-424B-BAE3-EBC09125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3D </a:t>
            </a:r>
            <a:r>
              <a:rPr lang="nl-NL" dirty="0" err="1"/>
              <a:t>Convolutions</a:t>
            </a:r>
            <a:r>
              <a:rPr lang="nl-NL" dirty="0"/>
              <a:t> (</a:t>
            </a:r>
            <a:r>
              <a:rPr lang="nl-NL" dirty="0" err="1"/>
              <a:t>movies</a:t>
            </a:r>
            <a:r>
              <a:rPr lang="nl-NL" dirty="0"/>
              <a:t>?)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490877-7F4E-4DD5-B92E-C4F63F0F1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C65D36C5-D4AC-468E-AA24-498B474F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98" y="1825625"/>
            <a:ext cx="10865294" cy="364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569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D52BFE-BE60-44CD-9653-68E0E6B1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723256-3591-4AED-AFF7-867DAECAA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3D16D0B-ACE1-4177-AFA5-86175EA9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48" y="249214"/>
            <a:ext cx="7752566" cy="4340655"/>
          </a:xfrm>
          <a:prstGeom prst="rect">
            <a:avLst/>
          </a:prstGeom>
        </p:spPr>
      </p:pic>
      <p:pic>
        <p:nvPicPr>
          <p:cNvPr id="4098" name="Picture 2" descr="Gerelateerde afbeelding">
            <a:extLst>
              <a:ext uri="{FF2B5EF4-FFF2-40B4-BE49-F238E27FC236}">
                <a16:creationId xmlns:a16="http://schemas.microsoft.com/office/drawing/2014/main" id="{51197AA6-BC2E-4C1F-A1FB-69A353688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799" y="4354975"/>
            <a:ext cx="5224864" cy="25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61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615E54-C2AA-43E9-97CA-2E649719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BC03CF-FE8C-4CB5-8ED2-B7E02B894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051C02E-141E-4D93-A150-1AB4D5CA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9"/>
            <a:ext cx="12191999" cy="68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71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EC8B5-2750-4ABA-94D9-D4E54BDC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2888C2-84AE-4C2A-B831-2A2CF90AF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471B5C6-5C6F-4A67-AEB2-DBB0B9F38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99" y="1704866"/>
            <a:ext cx="7017601" cy="3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3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39CD2-C4C4-41D2-950F-325A075E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242A2EA-89CD-4CC4-BCA5-C7F46782B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738" y="1220659"/>
            <a:ext cx="5916262" cy="4416681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2BF2799-5FE7-4F77-BD66-F57683053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20659"/>
            <a:ext cx="5916262" cy="44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93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E6933-B211-4B32-82C6-7C7179BC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Solution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DF8761-8879-456F-BD6E-BEB9BC047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A49354C-125A-467F-B2AD-485C99EFF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961" y="1379593"/>
            <a:ext cx="8408077" cy="47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63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9550A-8939-4EC2-8AC4-486D9FE6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0C9D39-BAFD-4B71-8363-45A1AF24F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B3C00B5-608F-4148-BA16-E1D8C942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794"/>
            <a:ext cx="12193504" cy="46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75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DC70119-2617-4DBF-BCEA-F954EA25A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571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F55DFE-E0A0-475D-8FFF-8217280D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024" y="365125"/>
            <a:ext cx="6558776" cy="1325563"/>
          </a:xfrm>
        </p:spPr>
        <p:txBody>
          <a:bodyPr/>
          <a:lstStyle/>
          <a:p>
            <a:r>
              <a:rPr lang="nl-BE" dirty="0">
                <a:hlinkClick r:id="rId4"/>
              </a:rPr>
              <a:t>http://setosa.io/ev/image-kernels/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6350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13846-80B4-4784-B78D-69B47D45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1B40C5-ABEE-4586-A32F-80FBCFE07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5562FD-55A5-4635-A6C7-DB2A01368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b="5324"/>
          <a:stretch/>
        </p:blipFill>
        <p:spPr>
          <a:xfrm>
            <a:off x="0" y="365124"/>
            <a:ext cx="121920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28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209F6-361E-4C53-AC55-459816F5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Pooling</a:t>
            </a:r>
            <a:endParaRPr lang="nl-BE" dirty="0"/>
          </a:p>
        </p:txBody>
      </p:sp>
      <p:pic>
        <p:nvPicPr>
          <p:cNvPr id="3" name="Picture 4" descr="Afbeeldingsresultaat voor why pooling layers">
            <a:extLst>
              <a:ext uri="{FF2B5EF4-FFF2-40B4-BE49-F238E27FC236}">
                <a16:creationId xmlns:a16="http://schemas.microsoft.com/office/drawing/2014/main" id="{66F9FEED-6229-4199-86E5-C46DDC8A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112135"/>
            <a:ext cx="72009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495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AA953-2B29-4B26-A271-55A4CFFC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218" name="Picture 2" descr="Afbeeldingsresultaat voor convolution pooling layers">
            <a:extLst>
              <a:ext uri="{FF2B5EF4-FFF2-40B4-BE49-F238E27FC236}">
                <a16:creationId xmlns:a16="http://schemas.microsoft.com/office/drawing/2014/main" id="{0A1978C9-1A87-48C8-88C8-7D1D67B8FD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22" y="1895708"/>
            <a:ext cx="11546756" cy="306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43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028D1-C71C-43E2-B5B2-A3D58E34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20FE09-FB2B-45D1-800D-FB6489666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FAF4E0B-CCBA-4E7C-B521-0456EC75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99" y="495400"/>
            <a:ext cx="8075401" cy="58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47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B62C1-06AA-474A-827B-CF5A602B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D8ECB0-1DBB-4B1C-9266-9B23C5C63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E1588C7-ABFA-4E6C-B976-E895E9CE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641"/>
            <a:ext cx="12192000" cy="682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93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E27AC4C-7F11-4A23-90AB-80AC033E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376706" cy="357031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DDC3A44-5AC3-45E1-A713-8D61219E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96" y="1825625"/>
            <a:ext cx="5960289" cy="33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60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AF34B-D15F-416A-9680-F8CF4B7B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63D1C6-4E95-4FC3-AE39-F8E7F60B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B12C0C6-F913-4376-A26F-31DFEB86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6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0C42C-35BE-49F6-B1F3-438D6940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12F5A5-FEF7-4919-9E12-30535538F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E2DD24C-17B8-43F2-AE4D-3D592021D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3119"/>
            <a:ext cx="5862110" cy="437625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BF79CC2-C3DA-4A53-A370-6A646BC4F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604" y="933120"/>
            <a:ext cx="5862110" cy="43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05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85DE4-349A-4181-BFAC-1057C0F2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4F0916-9F34-49C4-92E5-FDD5E3F4F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3FFFED3-F494-43D7-91AF-949051A56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250"/>
            <a:ext cx="6198639" cy="347061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826D811-E685-49A1-A9EA-1382E131F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3179"/>
            <a:ext cx="5980090" cy="33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97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B958B-2C91-47C1-AC57-70947C02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A15E40-657D-4B9E-A2C9-32643233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146" name="Picture 2" descr="Gerelateerde afbeelding">
            <a:extLst>
              <a:ext uri="{FF2B5EF4-FFF2-40B4-BE49-F238E27FC236}">
                <a16:creationId xmlns:a16="http://schemas.microsoft.com/office/drawing/2014/main" id="{61363933-9AFC-4777-85F3-7A6DFAEAE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37" y="1326524"/>
            <a:ext cx="12206137" cy="375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24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03A68-D9ED-4839-8BC7-843F02B1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DE64E4-92FF-4A1D-B82D-BF259FB34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42" name="Picture 2" descr="Afbeeldingsresultaat voor convolution pooling layers">
            <a:extLst>
              <a:ext uri="{FF2B5EF4-FFF2-40B4-BE49-F238E27FC236}">
                <a16:creationId xmlns:a16="http://schemas.microsoft.com/office/drawing/2014/main" id="{6741D040-83E4-4ED5-A248-C46B672CF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409700"/>
            <a:ext cx="119538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9260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36B7-DEC8-4BEB-9EB9-E979FC3B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360F06-05A1-48B8-92AA-2BA0E218D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27C0931-3574-48FB-A885-974F83F7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99" y="495400"/>
            <a:ext cx="8075401" cy="58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297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2F373-DEF1-4688-9BC8-2DDDCB04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950097-473F-48A3-B360-3E1DFB791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8350093-8255-4820-9862-01777649B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99" y="495400"/>
            <a:ext cx="8075401" cy="58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6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D823A-873C-4EA7-9BA2-632A2858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CCAC7F-540F-44B6-BAA7-FA6DDB9F8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5526E3F-0B9F-45A4-B089-65BA22AF8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99" y="495400"/>
            <a:ext cx="8075401" cy="58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8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64985-CDCB-4A13-8670-15C3E170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076B37-3070-4F0F-8F44-23BACD5A8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443183B-072B-49AA-B792-65FEA931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99" y="495400"/>
            <a:ext cx="8075401" cy="58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9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6EDE0-1EE7-428C-96C3-7B077D1A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convnet">
            <a:extLst>
              <a:ext uri="{FF2B5EF4-FFF2-40B4-BE49-F238E27FC236}">
                <a16:creationId xmlns:a16="http://schemas.microsoft.com/office/drawing/2014/main" id="{3F05B8B3-19D4-44A3-B11E-48ECBDA718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13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EA211-2289-4528-AD13-17AE3215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Alexnet</a:t>
            </a:r>
            <a:endParaRPr lang="nl-BE" dirty="0"/>
          </a:p>
        </p:txBody>
      </p:sp>
      <p:pic>
        <p:nvPicPr>
          <p:cNvPr id="7170" name="Picture 2" descr="Gerelateerde afbeelding">
            <a:extLst>
              <a:ext uri="{FF2B5EF4-FFF2-40B4-BE49-F238E27FC236}">
                <a16:creationId xmlns:a16="http://schemas.microsoft.com/office/drawing/2014/main" id="{933EAC63-E2AF-4C68-B7C8-BF9B3F7E19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9419"/>
            <a:ext cx="10515600" cy="402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231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B5489B-3F83-4BC4-BE21-829088B3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Pluralsight</a:t>
            </a:r>
            <a:r>
              <a:rPr lang="nl-NL" dirty="0"/>
              <a:t> Reference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D268298-9FAA-4CA1-A8F3-0E128D4C4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5777" y="1487222"/>
            <a:ext cx="7984272" cy="447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7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427CA-8FF2-4A7C-938B-7E6219FD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C6848E-DAB8-416C-81FD-9CEF51525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CA8FC5F-CCA0-4A11-97BB-97B2A1F6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52" y="0"/>
            <a:ext cx="8341112" cy="467018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1240ED9-5FC2-4FCF-B779-792987FA2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008" y="4503400"/>
            <a:ext cx="4205400" cy="23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8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1AE3B-F528-44CD-A1D1-82977390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BA1DE0-5A34-4387-8688-99DFCDBFA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15E36E0-5840-4582-9044-E18882A4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0089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e37ab7a-2f9d-4b11-8a70-b8adeec1f2f3">
      <UserInfo>
        <DisplayName>Veerle Asaert</DisplayName>
        <AccountId>904</AccountId>
        <AccountType/>
      </UserInfo>
      <UserInfo>
        <DisplayName>Tristan Fransen</DisplayName>
        <AccountId>157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8F0E765827BE459D2E2F10D4AE71B1" ma:contentTypeVersion="" ma:contentTypeDescription="Een nieuw document maken." ma:contentTypeScope="" ma:versionID="c0320dba463d8f422b7ed7f36603ff35">
  <xsd:schema xmlns:xsd="http://www.w3.org/2001/XMLSchema" xmlns:xs="http://www.w3.org/2001/XMLSchema" xmlns:p="http://schemas.microsoft.com/office/2006/metadata/properties" xmlns:ns2="1e37ab7a-2f9d-4b11-8a70-b8adeec1f2f3" xmlns:ns3="2dc40555-4930-49f9-9de7-282035349440" xmlns:ns4="3b189b6c-2ec9-404f-8344-cfe33c8ec286" targetNamespace="http://schemas.microsoft.com/office/2006/metadata/properties" ma:root="true" ma:fieldsID="dd257c2accf6e2694483929657566940" ns2:_="" ns3:_="" ns4:_="">
    <xsd:import namespace="1e37ab7a-2f9d-4b11-8a70-b8adeec1f2f3"/>
    <xsd:import namespace="2dc40555-4930-49f9-9de7-282035349440"/>
    <xsd:import namespace="3b189b6c-2ec9-404f-8344-cfe33c8ec28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b7a-2f9d-4b11-8a70-b8adeec1f2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int-hash delen" ma:internalName="SharingHintHash" ma:readOnly="true">
      <xsd:simpleType>
        <xsd:restriction base="dms:Text"/>
      </xsd:simpleType>
    </xsd:element>
    <xsd:element name="SharedWithDetails" ma:index="1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40555-4930-49f9-9de7-282035349440" elementFormDefault="qualified">
    <xsd:import namespace="http://schemas.microsoft.com/office/2006/documentManagement/types"/>
    <xsd:import namespace="http://schemas.microsoft.com/office/infopath/2007/PartnerControls"/>
    <xsd:element name="LastSharedByUser" ma:index="11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atst gedeeld, per tijdstip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189b6c-2ec9-404f-8344-cfe33c8ec2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A3E96F-7133-41F5-80DF-B5FE2ECD7683}">
  <ds:schemaRefs>
    <ds:schemaRef ds:uri="http://schemas.microsoft.com/office/2006/metadata/properties"/>
    <ds:schemaRef ds:uri="http://schemas.microsoft.com/office/infopath/2007/PartnerControls"/>
    <ds:schemaRef ds:uri="1e37ab7a-2f9d-4b11-8a70-b8adeec1f2f3"/>
  </ds:schemaRefs>
</ds:datastoreItem>
</file>

<file path=customXml/itemProps2.xml><?xml version="1.0" encoding="utf-8"?>
<ds:datastoreItem xmlns:ds="http://schemas.openxmlformats.org/officeDocument/2006/customXml" ds:itemID="{391D9E19-D54E-45B2-A90B-81CCF0C261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DAC0E1-EB8C-488A-9645-68396A26F2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b7a-2f9d-4b11-8a70-b8adeec1f2f3"/>
    <ds:schemaRef ds:uri="2dc40555-4930-49f9-9de7-282035349440"/>
    <ds:schemaRef ds:uri="3b189b6c-2ec9-404f-8344-cfe33c8ec2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569</Words>
  <Application>Microsoft Office PowerPoint</Application>
  <PresentationFormat>Breedbeeld</PresentationFormat>
  <Paragraphs>57</Paragraphs>
  <Slides>68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68</vt:i4>
      </vt:variant>
    </vt:vector>
  </HeadingPairs>
  <TitlesOfParts>
    <vt:vector size="73" baseType="lpstr">
      <vt:lpstr>Arial</vt:lpstr>
      <vt:lpstr>Calibri</vt:lpstr>
      <vt:lpstr>Courier New</vt:lpstr>
      <vt:lpstr>Wingdings</vt:lpstr>
      <vt:lpstr>Kantoorthema</vt:lpstr>
      <vt:lpstr>Neural Networks</vt:lpstr>
      <vt:lpstr>Computer Vision</vt:lpstr>
      <vt:lpstr>History</vt:lpstr>
      <vt:lpstr>PowerPoint-presentatie</vt:lpstr>
      <vt:lpstr>PowerPoint-presentatie</vt:lpstr>
      <vt:lpstr>PowerPoint-presentatie</vt:lpstr>
      <vt:lpstr>Pluralsight Reference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Solution: Convolutional Neural Network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Feature Map  - Kernel</vt:lpstr>
      <vt:lpstr>Stride (horizontal – vertical)</vt:lpstr>
      <vt:lpstr>Sparse connections – location independence</vt:lpstr>
      <vt:lpstr>2D Convolution (images)  </vt:lpstr>
      <vt:lpstr>3D Convolutions (movies?)</vt:lpstr>
      <vt:lpstr>PowerPoint-presentatie</vt:lpstr>
      <vt:lpstr>PowerPoint-presentatie</vt:lpstr>
      <vt:lpstr>PowerPoint-presentatie</vt:lpstr>
      <vt:lpstr>Solution</vt:lpstr>
      <vt:lpstr>PowerPoint-presentatie</vt:lpstr>
      <vt:lpstr>http://setosa.io/ev/image-kernels/</vt:lpstr>
      <vt:lpstr>PowerPoint-presentatie</vt:lpstr>
      <vt:lpstr>Pooling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Alexnet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Project</dc:title>
  <dc:creator>Bram Heyns</dc:creator>
  <cp:lastModifiedBy>Bram Heyns</cp:lastModifiedBy>
  <cp:revision>77</cp:revision>
  <dcterms:created xsi:type="dcterms:W3CDTF">2019-09-19T10:30:48Z</dcterms:created>
  <dcterms:modified xsi:type="dcterms:W3CDTF">2019-10-07T11:09:56Z</dcterms:modified>
</cp:coreProperties>
</file>